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Light" panose="00000400000000000000" pitchFamily="2" charset="-34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10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D8F84-0E20-3F20-1E51-E66DD3A29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457" y="7713233"/>
            <a:ext cx="1767993" cy="45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108" y="675799"/>
            <a:ext cx="7432477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0108" y="2218492"/>
            <a:ext cx="4139565" cy="2558653"/>
          </a:xfrm>
          <a:prstGeom prst="roundRect">
            <a:avLst>
              <a:gd name="adj" fmla="val 571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0108" y="2188012"/>
            <a:ext cx="4139565" cy="121920"/>
          </a:xfrm>
          <a:prstGeom prst="roundRect">
            <a:avLst>
              <a:gd name="adj" fmla="val 84658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61273" y="1849874"/>
            <a:ext cx="737235" cy="737235"/>
          </a:xfrm>
          <a:prstGeom prst="roundRect">
            <a:avLst>
              <a:gd name="adj" fmla="val 124031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2782491" y="2034183"/>
            <a:ext cx="29479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36333" y="2832854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36333" y="3321487"/>
            <a:ext cx="3587115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and rewards to convert the 73% non-subscriber base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5418" y="2218492"/>
            <a:ext cx="4139565" cy="2558653"/>
          </a:xfrm>
          <a:prstGeom prst="roundRect">
            <a:avLst>
              <a:gd name="adj" fmla="val 571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45418" y="2188012"/>
            <a:ext cx="4139565" cy="121920"/>
          </a:xfrm>
          <a:prstGeom prst="roundRect">
            <a:avLst>
              <a:gd name="adj" fmla="val 84658"/>
            </a:avLst>
          </a:prstGeom>
          <a:solidFill>
            <a:srgbClr val="A95B95"/>
          </a:solidFill>
          <a:ln/>
        </p:spPr>
      </p:sp>
      <p:sp>
        <p:nvSpPr>
          <p:cNvPr id="11" name="Shape 9"/>
          <p:cNvSpPr/>
          <p:nvPr/>
        </p:nvSpPr>
        <p:spPr>
          <a:xfrm>
            <a:off x="6946583" y="1849874"/>
            <a:ext cx="737235" cy="737235"/>
          </a:xfrm>
          <a:prstGeom prst="roundRect">
            <a:avLst>
              <a:gd name="adj" fmla="val 124031"/>
            </a:avLst>
          </a:prstGeom>
          <a:solidFill>
            <a:srgbClr val="A95B95"/>
          </a:solidFill>
          <a:ln/>
        </p:spPr>
      </p:sp>
      <p:sp>
        <p:nvSpPr>
          <p:cNvPr id="12" name="Text 10"/>
          <p:cNvSpPr/>
          <p:nvPr/>
        </p:nvSpPr>
        <p:spPr>
          <a:xfrm>
            <a:off x="7167801" y="2034183"/>
            <a:ext cx="29479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521643" y="2832854"/>
            <a:ext cx="3587115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521643" y="3662720"/>
            <a:ext cx="3587115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repeat buyers to accelerate movement into loyal segment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630728" y="2218492"/>
            <a:ext cx="4139565" cy="2558653"/>
          </a:xfrm>
          <a:prstGeom prst="roundRect">
            <a:avLst>
              <a:gd name="adj" fmla="val 571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0728" y="2188012"/>
            <a:ext cx="4139565" cy="121920"/>
          </a:xfrm>
          <a:prstGeom prst="roundRect">
            <a:avLst>
              <a:gd name="adj" fmla="val 84658"/>
            </a:avLst>
          </a:prstGeom>
          <a:solidFill>
            <a:srgbClr val="A95B95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31893" y="1849874"/>
            <a:ext cx="737235" cy="737235"/>
          </a:xfrm>
          <a:prstGeom prst="roundRect">
            <a:avLst>
              <a:gd name="adj" fmla="val 124031"/>
            </a:avLst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11553111" y="2034183"/>
            <a:ext cx="29479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9906953" y="2832854"/>
            <a:ext cx="3059906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906953" y="3321487"/>
            <a:ext cx="3587115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 promotional sales boosts with margin control for profitability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860108" y="5391507"/>
            <a:ext cx="6332220" cy="2165509"/>
          </a:xfrm>
          <a:prstGeom prst="roundRect">
            <a:avLst>
              <a:gd name="adj" fmla="val 6756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60108" y="5361027"/>
            <a:ext cx="6332220" cy="121920"/>
          </a:xfrm>
          <a:prstGeom prst="roundRect">
            <a:avLst>
              <a:gd name="adj" fmla="val 84658"/>
            </a:avLst>
          </a:prstGeom>
          <a:solidFill>
            <a:srgbClr val="A95B95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5022890"/>
            <a:ext cx="737235" cy="737235"/>
          </a:xfrm>
          <a:prstGeom prst="roundRect">
            <a:avLst>
              <a:gd name="adj" fmla="val 124031"/>
            </a:avLst>
          </a:prstGeom>
          <a:solidFill>
            <a:srgbClr val="A95B95"/>
          </a:solidFill>
          <a:ln/>
        </p:spPr>
      </p:sp>
      <p:sp>
        <p:nvSpPr>
          <p:cNvPr id="24" name="Text 22"/>
          <p:cNvSpPr/>
          <p:nvPr/>
        </p:nvSpPr>
        <p:spPr>
          <a:xfrm>
            <a:off x="3878818" y="5207198"/>
            <a:ext cx="29479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5" name="Text 23"/>
          <p:cNvSpPr/>
          <p:nvPr/>
        </p:nvSpPr>
        <p:spPr>
          <a:xfrm>
            <a:off x="1136333" y="6005870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136333" y="6494502"/>
            <a:ext cx="5779770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items (Gloves, Sandals, Boots) in marketing campaigns</a:t>
            </a:r>
            <a:endParaRPr lang="en-US" sz="1900" dirty="0"/>
          </a:p>
        </p:txBody>
      </p:sp>
      <p:sp>
        <p:nvSpPr>
          <p:cNvPr id="27" name="Shape 25"/>
          <p:cNvSpPr/>
          <p:nvPr/>
        </p:nvSpPr>
        <p:spPr>
          <a:xfrm>
            <a:off x="7438073" y="5391507"/>
            <a:ext cx="6332220" cy="2165509"/>
          </a:xfrm>
          <a:prstGeom prst="roundRect">
            <a:avLst>
              <a:gd name="adj" fmla="val 6756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8073" y="5361027"/>
            <a:ext cx="6332220" cy="121920"/>
          </a:xfrm>
          <a:prstGeom prst="roundRect">
            <a:avLst>
              <a:gd name="adj" fmla="val 84658"/>
            </a:avLst>
          </a:prstGeom>
          <a:solidFill>
            <a:srgbClr val="A95B95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35565" y="5022890"/>
            <a:ext cx="737235" cy="737235"/>
          </a:xfrm>
          <a:prstGeom prst="roundRect">
            <a:avLst>
              <a:gd name="adj" fmla="val 124031"/>
            </a:avLst>
          </a:prstGeom>
          <a:solidFill>
            <a:srgbClr val="A95B95"/>
          </a:solidFill>
          <a:ln/>
        </p:spPr>
      </p:sp>
      <p:sp>
        <p:nvSpPr>
          <p:cNvPr id="30" name="Text 28"/>
          <p:cNvSpPr/>
          <p:nvPr/>
        </p:nvSpPr>
        <p:spPr>
          <a:xfrm>
            <a:off x="10456783" y="5207198"/>
            <a:ext cx="294799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300" dirty="0"/>
          </a:p>
        </p:txBody>
      </p:sp>
      <p:sp>
        <p:nvSpPr>
          <p:cNvPr id="31" name="Text 29"/>
          <p:cNvSpPr/>
          <p:nvPr/>
        </p:nvSpPr>
        <p:spPr>
          <a:xfrm>
            <a:off x="7714298" y="6005870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7714298" y="6494502"/>
            <a:ext cx="5779770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efforts on high-revenue demographics and express-shipping users</a:t>
            </a:r>
            <a:endParaRPr lang="en-US" sz="19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B5AE677-0CC9-EB40-4567-1A332156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03" y="7704415"/>
            <a:ext cx="1767993" cy="5175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764738"/>
            <a:ext cx="4791313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41018" y="1794748"/>
            <a:ext cx="2365296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1018" y="2775585"/>
            <a:ext cx="236529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Purchases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41018" y="3204329"/>
            <a:ext cx="236529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5752" y="1794748"/>
            <a:ext cx="2365296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5752" y="2775585"/>
            <a:ext cx="236529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Columns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875752" y="3204329"/>
            <a:ext cx="236529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customer and purchase attributes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0486" y="1794748"/>
            <a:ext cx="2365296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486" y="2775585"/>
            <a:ext cx="236529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10486" y="3204329"/>
            <a:ext cx="236529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Geographic diversity in customer base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75752" y="4433054"/>
            <a:ext cx="2365296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25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8875752" y="5413891"/>
            <a:ext cx="236529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Types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875752" y="5842635"/>
            <a:ext cx="236529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Diverse inventory across categories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41018" y="6775013"/>
            <a:ext cx="763476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 includes customer demographics, purchase details, shopping behavior metrics, and product information with minimal missing data (37 values in Review Rating).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D0D4DC-285F-8AE0-514A-942565E2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407" y="7649576"/>
            <a:ext cx="1767993" cy="513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922" y="674132"/>
            <a:ext cx="6300192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Preparation &amp; Cleaning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0922" y="1542931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922" y="1865233"/>
            <a:ext cx="7722156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710922" y="2012513"/>
            <a:ext cx="304097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10922" y="2416493"/>
            <a:ext cx="77221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dataset using pandas, analyzed structure with df.info() and summary statistics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10922" y="3096816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0922" y="3419118"/>
            <a:ext cx="7722156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710922" y="3566398"/>
            <a:ext cx="244875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10922" y="3970377"/>
            <a:ext cx="77221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Imputed Review Rating nulls using median rating per product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922" y="4650700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922" y="4973003"/>
            <a:ext cx="7722156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710922" y="5120283"/>
            <a:ext cx="225706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10922" y="5524262"/>
            <a:ext cx="77221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age_group bins and purchase_frequency_days columns for deeper analysis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10922" y="6204585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0922" y="6526887"/>
            <a:ext cx="7722156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710922" y="6674168"/>
            <a:ext cx="229778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10922" y="7078147"/>
            <a:ext cx="77221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Connected to PostgreSQL and loaded cleaned data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8961"/>
            <a:ext cx="75761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Insights by Gender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542699"/>
            <a:ext cx="7500461" cy="39227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177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3C2035"/>
          </a:solidFill>
          <a:ln/>
        </p:spPr>
      </p:sp>
      <p:sp>
        <p:nvSpPr>
          <p:cNvPr id="5" name="Text 2"/>
          <p:cNvSpPr/>
          <p:nvPr/>
        </p:nvSpPr>
        <p:spPr>
          <a:xfrm>
            <a:off x="4049554" y="6495931"/>
            <a:ext cx="488513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469046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B36DA1"/>
          </a:solidFill>
          <a:ln/>
        </p:spPr>
      </p:sp>
      <p:sp>
        <p:nvSpPr>
          <p:cNvPr id="7" name="Text 4"/>
          <p:cNvSpPr/>
          <p:nvPr/>
        </p:nvSpPr>
        <p:spPr>
          <a:xfrm>
            <a:off x="4998244" y="6495931"/>
            <a:ext cx="723186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Female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74336" y="2511862"/>
            <a:ext cx="479952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Male Customers Drive Revenue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974336" y="3581638"/>
            <a:ext cx="47995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 generate 68% of total revenue ($157,890) compared to female customers at 32% ($75,191).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974336" y="4988957"/>
            <a:ext cx="47995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significant gap suggests opportunities for targeted marketing to increase female customer engagement.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D6FC80-87E4-5B6E-2F6C-0A4188E9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214" y="7532594"/>
            <a:ext cx="1767993" cy="697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22233"/>
            <a:ext cx="807005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Performance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0486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Gloves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39615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Top-rated at 3.86 average rating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682" y="40486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Sandals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267682" y="4539615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Second highest at 3.84 rating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40486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671328" y="4539615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performance at 3.82 rating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2123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High-rated products show consistent customer satisfaction and should be featured prominently in marketing campaigns.</a:t>
            </a: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1093F-E20F-5828-95FE-493EBA098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407" y="7558408"/>
            <a:ext cx="1767993" cy="5886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401" y="632817"/>
            <a:ext cx="6877407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Shipping &amp; Spending Patterns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1401" y="1526858"/>
            <a:ext cx="7681198" cy="2478643"/>
          </a:xfrm>
          <a:prstGeom prst="roundRect">
            <a:avLst>
              <a:gd name="adj" fmla="val 35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7976" y="1743432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378" y="1915835"/>
            <a:ext cx="282059" cy="282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7976" y="2579370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Express Shipping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47976" y="2994898"/>
            <a:ext cx="724804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spend: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$60.48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47976" y="3454598"/>
            <a:ext cx="724804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Premium shipping correlates with higher purchase amounts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31401" y="4214455"/>
            <a:ext cx="7681198" cy="2478643"/>
          </a:xfrm>
          <a:prstGeom prst="roundRect">
            <a:avLst>
              <a:gd name="adj" fmla="val 35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947976" y="4431030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A95B9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378" y="4603433"/>
            <a:ext cx="282059" cy="2820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7976" y="5266968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 Shipping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47976" y="5682496"/>
            <a:ext cx="724804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spend: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$58.46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47976" y="6142196"/>
            <a:ext cx="724804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Slight difference suggests shipping choice reflects customer urgency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31401" y="6928128"/>
            <a:ext cx="7681198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Express shipping users demonstrate marginally higher spending, indicating potential for premium service upselling.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5159931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Status Comparison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907863" y="2192298"/>
            <a:ext cx="1840349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27%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33" y="1257181"/>
            <a:ext cx="2244328" cy="22443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96922" y="3688437"/>
            <a:ext cx="1662470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Subscribers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23637" y="4045744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1,053 customers with $59.49 avg spend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07863" y="5556885"/>
            <a:ext cx="1840349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73%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33" y="4621768"/>
            <a:ext cx="2244328" cy="22443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96922" y="7053024"/>
            <a:ext cx="1662470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Non-Subscribers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23637" y="7410331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2,847 customers with $59.87 avg spend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5343" y="1201103"/>
            <a:ext cx="247019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Opportunity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505343" y="1600081"/>
            <a:ext cx="660904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Despite similar average spending, non-subscribers generate significantly more total revenue ($170,436 vs $62,645).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5343" y="2213610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Converting more customers to subscriptions could stabilize revenue streams.</a:t>
            </a:r>
            <a:endParaRPr lang="en-US" sz="11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BB20E8-7EF3-082C-2C13-E17DA9096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407" y="7410331"/>
            <a:ext cx="1767993" cy="777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9869"/>
            <a:ext cx="64773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2039422"/>
            <a:ext cx="2128838" cy="137969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5966" y="2725460"/>
            <a:ext cx="347186" cy="347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00794" y="2286238"/>
            <a:ext cx="13545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400794" y="2777252"/>
            <a:ext cx="13545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 customers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5215652" y="3434715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721" y="3480792"/>
            <a:ext cx="4257675" cy="137969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5966" y="3996928"/>
            <a:ext cx="347186" cy="3471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65213" y="3727609"/>
            <a:ext cx="14610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65213" y="4218623"/>
            <a:ext cx="14610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701 customers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6280071" y="4876086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83" y="4922163"/>
            <a:ext cx="6386632" cy="137969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847" y="5438299"/>
            <a:ext cx="347186" cy="3471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9632" y="5168979"/>
            <a:ext cx="15653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29632" y="5659993"/>
            <a:ext cx="15653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3,116 customers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864037" y="657951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loyal customer base (80%) indicates successful retention. Focus on converting new customers to returning status and returning to loyal.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334845-BDB5-F8A8-40BE-8CFE7763B7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20692" y="7645108"/>
            <a:ext cx="1767993" cy="584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8885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Power BI dashboard provides real-time visualization of key metrics including revenue trends, customer segments, product performance, and demographic insights for data-driven decision making.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29405-9E52-8F89-E018-A8C15326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649" y="7802194"/>
            <a:ext cx="1767993" cy="4274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478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Mukta Light</vt:lpstr>
      <vt:lpstr>Arial</vt:lpstr>
      <vt:lpstr>Prompt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ROHAN VIJ</cp:lastModifiedBy>
  <cp:revision>2</cp:revision>
  <dcterms:created xsi:type="dcterms:W3CDTF">2025-12-05T03:40:08Z</dcterms:created>
  <dcterms:modified xsi:type="dcterms:W3CDTF">2025-12-05T03:43:26Z</dcterms:modified>
</cp:coreProperties>
</file>